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IBM Plex Sans Medium" panose="020B0604020202020204" charset="0"/>
      <p:regular r:id="rId18"/>
    </p:embeddedFont>
    <p:embeddedFont>
      <p:font typeface="Roboto" panose="020B0604020202020204" charset="0"/>
      <p:regular r:id="rId19"/>
    </p:embeddedFont>
    <p:embeddedFont>
      <p:font typeface="Consolas" panose="020B0609020204030204" pitchFamily="49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40" d="100"/>
          <a:sy n="40" d="100"/>
        </p:scale>
        <p:origin x="24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4655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2815" y="7818120"/>
            <a:ext cx="45719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13781" y="74362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5215300" y="7294968"/>
            <a:ext cx="45719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2928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4952541" y="7749540"/>
            <a:ext cx="45719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4" y="7749540"/>
            <a:ext cx="1580979" cy="1422912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5089177" y="7749540"/>
            <a:ext cx="45719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-21769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5036625" y="7749540"/>
            <a:ext cx="45719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7201" y="7818120"/>
            <a:ext cx="45719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3325" y="8023860"/>
            <a:ext cx="45719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6691" y="8023860"/>
            <a:ext cx="45719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0264" y="8023860"/>
            <a:ext cx="45719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6527" y="619839"/>
            <a:ext cx="7570946" cy="998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🏆</a:t>
            </a:r>
            <a:r>
              <a:rPr lang="en-US" sz="30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Dynamic Player Transfer Value Prediction</a:t>
            </a:r>
            <a:endParaRPr lang="en-US" sz="3050" dirty="0"/>
          </a:p>
        </p:txBody>
      </p:sp>
      <p:sp>
        <p:nvSpPr>
          <p:cNvPr id="4" name="Text 1"/>
          <p:cNvSpPr/>
          <p:nvPr/>
        </p:nvSpPr>
        <p:spPr>
          <a:xfrm>
            <a:off x="786527" y="1854041"/>
            <a:ext cx="7570946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Using AI and Multi-source Data to unlock advanced financial and strategic insights in professional football.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1022509" y="2459474"/>
            <a:ext cx="7334964" cy="503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comprehensive machine learning system for predicting football player transfer values using advanced feature engineering, sentiment analysis, and ensemble modeling techniques.</a:t>
            </a:r>
            <a:endParaRPr lang="en-US" sz="1200" dirty="0"/>
          </a:p>
        </p:txBody>
      </p:sp>
      <p:sp>
        <p:nvSpPr>
          <p:cNvPr id="6" name="Shape 3"/>
          <p:cNvSpPr/>
          <p:nvPr/>
        </p:nvSpPr>
        <p:spPr>
          <a:xfrm>
            <a:off x="786527" y="2282547"/>
            <a:ext cx="22860" cy="857012"/>
          </a:xfrm>
          <a:prstGeom prst="rect">
            <a:avLst/>
          </a:prstGeom>
          <a:solidFill>
            <a:srgbClr val="FFBC8F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7" name="Text 4"/>
          <p:cNvSpPr/>
          <p:nvPr/>
        </p:nvSpPr>
        <p:spPr>
          <a:xfrm>
            <a:off x="786527" y="3375541"/>
            <a:ext cx="4409361" cy="408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📊</a:t>
            </a:r>
            <a:r>
              <a:rPr lang="en-US" sz="2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Key Development Statistics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86527" y="4098608"/>
            <a:ext cx="2392561" cy="519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4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800+</a:t>
            </a:r>
            <a:endParaRPr lang="en-US" sz="4050" dirty="0"/>
          </a:p>
        </p:txBody>
      </p:sp>
      <p:sp>
        <p:nvSpPr>
          <p:cNvPr id="9" name="Text 6"/>
          <p:cNvSpPr/>
          <p:nvPr/>
        </p:nvSpPr>
        <p:spPr>
          <a:xfrm>
            <a:off x="999530" y="4814292"/>
            <a:ext cx="1966436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Engineered Features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786527" y="5154454"/>
            <a:ext cx="2392561" cy="503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Capturing performance and market complexity.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3375660" y="4098608"/>
            <a:ext cx="2392561" cy="519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4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2.4K+</a:t>
            </a:r>
            <a:endParaRPr lang="en-US" sz="4050" dirty="0"/>
          </a:p>
        </p:txBody>
      </p:sp>
      <p:sp>
        <p:nvSpPr>
          <p:cNvPr id="12" name="Text 9"/>
          <p:cNvSpPr/>
          <p:nvPr/>
        </p:nvSpPr>
        <p:spPr>
          <a:xfrm>
            <a:off x="3588663" y="4814292"/>
            <a:ext cx="1966436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Player Records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3375660" y="5154454"/>
            <a:ext cx="2392561" cy="2515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Historical data for robust training.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5964793" y="4098608"/>
            <a:ext cx="2392680" cy="519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4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74K+</a:t>
            </a:r>
            <a:endParaRPr lang="en-US" sz="4050" dirty="0"/>
          </a:p>
        </p:txBody>
      </p:sp>
      <p:sp>
        <p:nvSpPr>
          <p:cNvPr id="15" name="Text 12"/>
          <p:cNvSpPr/>
          <p:nvPr/>
        </p:nvSpPr>
        <p:spPr>
          <a:xfrm>
            <a:off x="6177915" y="4814292"/>
            <a:ext cx="1966436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Social Media Posts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5964793" y="5154454"/>
            <a:ext cx="2392680" cy="503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leveraged for sentiment analysis.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3375660" y="6050756"/>
            <a:ext cx="2392561" cy="519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4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4</a:t>
            </a:r>
            <a:endParaRPr lang="en-US" sz="4050" dirty="0"/>
          </a:p>
        </p:txBody>
      </p:sp>
      <p:sp>
        <p:nvSpPr>
          <p:cNvPr id="18" name="Text 15"/>
          <p:cNvSpPr/>
          <p:nvPr/>
        </p:nvSpPr>
        <p:spPr>
          <a:xfrm>
            <a:off x="3588663" y="6766441"/>
            <a:ext cx="1966436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ML Models Combined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3375660" y="7106603"/>
            <a:ext cx="2392561" cy="503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Stacked ensemble for maximum accuracy.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4861"/>
            <a:ext cx="9106853" cy="476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🎉</a:t>
            </a:r>
            <a:r>
              <a:rPr lang="en-US" sz="29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Project Summary: Driving Data-Informed Transfers</a:t>
            </a:r>
            <a:endParaRPr lang="en-US" sz="2900" dirty="0"/>
          </a:p>
        </p:txBody>
      </p:sp>
      <p:sp>
        <p:nvSpPr>
          <p:cNvPr id="3" name="Shape 1"/>
          <p:cNvSpPr/>
          <p:nvPr/>
        </p:nvSpPr>
        <p:spPr>
          <a:xfrm>
            <a:off x="793790" y="1565672"/>
            <a:ext cx="13042821" cy="884515"/>
          </a:xfrm>
          <a:prstGeom prst="roundRect">
            <a:avLst>
              <a:gd name="adj" fmla="val 2500"/>
            </a:avLst>
          </a:prstGeom>
          <a:solidFill>
            <a:srgbClr val="292C32"/>
          </a:solidFill>
          <a:ln w="15240">
            <a:solidFill>
              <a:srgbClr val="6164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" name="Shape 2"/>
          <p:cNvSpPr/>
          <p:nvPr/>
        </p:nvSpPr>
        <p:spPr>
          <a:xfrm>
            <a:off x="809030" y="1580912"/>
            <a:ext cx="589717" cy="854035"/>
          </a:xfrm>
          <a:prstGeom prst="roundRect">
            <a:avLst>
              <a:gd name="adj" fmla="val 649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5" name="Text 3"/>
          <p:cNvSpPr/>
          <p:nvPr/>
        </p:nvSpPr>
        <p:spPr>
          <a:xfrm>
            <a:off x="993338" y="1869758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1546146" y="1728311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AI-Powered System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1546146" y="2047042"/>
            <a:ext cx="1227522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Developed a reliable, dynamic system for predicting football player transfer values using machine learning.</a:t>
            </a:r>
            <a:endParaRPr lang="en-US" sz="1150" dirty="0"/>
          </a:p>
        </p:txBody>
      </p:sp>
      <p:sp>
        <p:nvSpPr>
          <p:cNvPr id="8" name="Shape 6"/>
          <p:cNvSpPr/>
          <p:nvPr/>
        </p:nvSpPr>
        <p:spPr>
          <a:xfrm>
            <a:off x="793790" y="2597587"/>
            <a:ext cx="13042821" cy="884515"/>
          </a:xfrm>
          <a:prstGeom prst="roundRect">
            <a:avLst>
              <a:gd name="adj" fmla="val 2500"/>
            </a:avLst>
          </a:prstGeom>
          <a:solidFill>
            <a:srgbClr val="292C32"/>
          </a:solidFill>
          <a:ln w="15240">
            <a:solidFill>
              <a:srgbClr val="6164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9" name="Shape 7"/>
          <p:cNvSpPr/>
          <p:nvPr/>
        </p:nvSpPr>
        <p:spPr>
          <a:xfrm>
            <a:off x="809030" y="2612827"/>
            <a:ext cx="589717" cy="854035"/>
          </a:xfrm>
          <a:prstGeom prst="roundRect">
            <a:avLst>
              <a:gd name="adj" fmla="val 649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0" name="Text 8"/>
          <p:cNvSpPr/>
          <p:nvPr/>
        </p:nvSpPr>
        <p:spPr>
          <a:xfrm>
            <a:off x="993338" y="2901672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1546146" y="2760226"/>
            <a:ext cx="2064306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Holistic Data Integration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1546146" y="3078956"/>
            <a:ext cx="1227522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Successfully merged diverse datasets: performance, injury history, market trends, and critical social media sentiment.</a:t>
            </a:r>
            <a:endParaRPr lang="en-US" sz="1150" dirty="0"/>
          </a:p>
        </p:txBody>
      </p:sp>
      <p:sp>
        <p:nvSpPr>
          <p:cNvPr id="13" name="Shape 11"/>
          <p:cNvSpPr/>
          <p:nvPr/>
        </p:nvSpPr>
        <p:spPr>
          <a:xfrm>
            <a:off x="793790" y="3629501"/>
            <a:ext cx="13042821" cy="884515"/>
          </a:xfrm>
          <a:prstGeom prst="roundRect">
            <a:avLst>
              <a:gd name="adj" fmla="val 2500"/>
            </a:avLst>
          </a:prstGeom>
          <a:solidFill>
            <a:srgbClr val="292C32"/>
          </a:solidFill>
          <a:ln w="15240">
            <a:solidFill>
              <a:srgbClr val="6164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4" name="Shape 12"/>
          <p:cNvSpPr/>
          <p:nvPr/>
        </p:nvSpPr>
        <p:spPr>
          <a:xfrm>
            <a:off x="809030" y="3644741"/>
            <a:ext cx="589717" cy="854035"/>
          </a:xfrm>
          <a:prstGeom prst="roundRect">
            <a:avLst>
              <a:gd name="adj" fmla="val 649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5" name="Text 13"/>
          <p:cNvSpPr/>
          <p:nvPr/>
        </p:nvSpPr>
        <p:spPr>
          <a:xfrm>
            <a:off x="993338" y="3933587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1546146" y="3792141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Feature Excellence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1546146" y="4110871"/>
            <a:ext cx="1227522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Engineered and validated over 800 high-impact features to maximize predictive accuracy.</a:t>
            </a:r>
            <a:endParaRPr lang="en-US" sz="1150" dirty="0"/>
          </a:p>
        </p:txBody>
      </p:sp>
      <p:sp>
        <p:nvSpPr>
          <p:cNvPr id="18" name="Shape 16"/>
          <p:cNvSpPr/>
          <p:nvPr/>
        </p:nvSpPr>
        <p:spPr>
          <a:xfrm>
            <a:off x="793790" y="4661416"/>
            <a:ext cx="13042821" cy="884515"/>
          </a:xfrm>
          <a:prstGeom prst="roundRect">
            <a:avLst>
              <a:gd name="adj" fmla="val 2500"/>
            </a:avLst>
          </a:prstGeom>
          <a:solidFill>
            <a:srgbClr val="292C32"/>
          </a:solidFill>
          <a:ln w="15240">
            <a:solidFill>
              <a:srgbClr val="6164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9" name="Shape 17"/>
          <p:cNvSpPr/>
          <p:nvPr/>
        </p:nvSpPr>
        <p:spPr>
          <a:xfrm>
            <a:off x="809030" y="4676656"/>
            <a:ext cx="589717" cy="854035"/>
          </a:xfrm>
          <a:prstGeom prst="roundRect">
            <a:avLst>
              <a:gd name="adj" fmla="val 649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20" name="Text 18"/>
          <p:cNvSpPr/>
          <p:nvPr/>
        </p:nvSpPr>
        <p:spPr>
          <a:xfrm>
            <a:off x="993338" y="4965502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4</a:t>
            </a:r>
            <a:endParaRPr lang="en-US" sz="1700" dirty="0"/>
          </a:p>
        </p:txBody>
      </p:sp>
      <p:sp>
        <p:nvSpPr>
          <p:cNvPr id="21" name="Text 19"/>
          <p:cNvSpPr/>
          <p:nvPr/>
        </p:nvSpPr>
        <p:spPr>
          <a:xfrm>
            <a:off x="1546146" y="4824055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Ensemble Modeling</a:t>
            </a:r>
            <a:endParaRPr lang="en-US" sz="1450" dirty="0"/>
          </a:p>
        </p:txBody>
      </p:sp>
      <p:sp>
        <p:nvSpPr>
          <p:cNvPr id="22" name="Text 20"/>
          <p:cNvSpPr/>
          <p:nvPr/>
        </p:nvSpPr>
        <p:spPr>
          <a:xfrm>
            <a:off x="1546146" y="5142786"/>
            <a:ext cx="1227522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Combined XGBoost, LightGBM, and LSTM models into a single stacked ensemble for optimal performance.</a:t>
            </a:r>
            <a:endParaRPr lang="en-US" sz="1150" dirty="0"/>
          </a:p>
        </p:txBody>
      </p:sp>
      <p:sp>
        <p:nvSpPr>
          <p:cNvPr id="23" name="Shape 21"/>
          <p:cNvSpPr/>
          <p:nvPr/>
        </p:nvSpPr>
        <p:spPr>
          <a:xfrm>
            <a:off x="793790" y="5693331"/>
            <a:ext cx="13042821" cy="884515"/>
          </a:xfrm>
          <a:prstGeom prst="roundRect">
            <a:avLst>
              <a:gd name="adj" fmla="val 2500"/>
            </a:avLst>
          </a:prstGeom>
          <a:solidFill>
            <a:srgbClr val="292C32"/>
          </a:solidFill>
          <a:ln w="15240">
            <a:solidFill>
              <a:srgbClr val="6164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24" name="Shape 22"/>
          <p:cNvSpPr/>
          <p:nvPr/>
        </p:nvSpPr>
        <p:spPr>
          <a:xfrm>
            <a:off x="809030" y="5708571"/>
            <a:ext cx="589717" cy="854035"/>
          </a:xfrm>
          <a:prstGeom prst="roundRect">
            <a:avLst>
              <a:gd name="adj" fmla="val 649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25" name="Text 23"/>
          <p:cNvSpPr/>
          <p:nvPr/>
        </p:nvSpPr>
        <p:spPr>
          <a:xfrm>
            <a:off x="993338" y="5997416"/>
            <a:ext cx="22109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5</a:t>
            </a:r>
            <a:endParaRPr lang="en-US" sz="1700" dirty="0"/>
          </a:p>
        </p:txBody>
      </p:sp>
      <p:sp>
        <p:nvSpPr>
          <p:cNvPr id="26" name="Text 24"/>
          <p:cNvSpPr/>
          <p:nvPr/>
        </p:nvSpPr>
        <p:spPr>
          <a:xfrm>
            <a:off x="1546146" y="5855970"/>
            <a:ext cx="19953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Interactive Deployment</a:t>
            </a:r>
            <a:endParaRPr lang="en-US" sz="1450" dirty="0"/>
          </a:p>
        </p:txBody>
      </p:sp>
      <p:sp>
        <p:nvSpPr>
          <p:cNvPr id="27" name="Text 25"/>
          <p:cNvSpPr/>
          <p:nvPr/>
        </p:nvSpPr>
        <p:spPr>
          <a:xfrm>
            <a:off x="1546146" y="6174700"/>
            <a:ext cx="12275225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Delivered a functional Streamlit Web App for real-time predictions and visualizations, ready for immediate analyst use.</a:t>
            </a:r>
            <a:endParaRPr lang="en-US" sz="1150" dirty="0"/>
          </a:p>
        </p:txBody>
      </p:sp>
      <p:sp>
        <p:nvSpPr>
          <p:cNvPr id="28" name="Text 26"/>
          <p:cNvSpPr/>
          <p:nvPr/>
        </p:nvSpPr>
        <p:spPr>
          <a:xfrm>
            <a:off x="793790" y="6798945"/>
            <a:ext cx="9098042" cy="635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8 Weeks | 4 ML Models | 800+ Features</a:t>
            </a:r>
            <a:endParaRPr lang="en-US" sz="4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87210" y="2264735"/>
            <a:ext cx="794251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sz="8000" dirty="0"/>
          </a:p>
          <a:p>
            <a:pPr algn="l">
              <a:defRPr sz="4400" b="1"/>
            </a:pPr>
            <a:r>
              <a:rPr sz="8000" dirty="0">
                <a:solidFill>
                  <a:schemeClr val="accent5"/>
                </a:solidFill>
              </a:rPr>
              <a:t>🙏</a:t>
            </a:r>
            <a:r>
              <a:rPr sz="8000" dirty="0"/>
              <a:t> </a:t>
            </a:r>
            <a:r>
              <a:rPr sz="8000" i="1" dirty="0">
                <a:solidFill>
                  <a:schemeClr val="bg2"/>
                </a:solidFill>
              </a:rPr>
              <a:t>Thank</a:t>
            </a:r>
            <a:r>
              <a:rPr sz="8000" dirty="0"/>
              <a:t> </a:t>
            </a:r>
            <a:r>
              <a:rPr sz="8000" i="1" dirty="0">
                <a:solidFill>
                  <a:schemeClr val="bg2"/>
                </a:solidFill>
              </a:rPr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3425"/>
            <a:ext cx="9703475" cy="511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🎯</a:t>
            </a:r>
            <a:r>
              <a:rPr lang="en-US" sz="31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The Challenge: Financial Risk in Football Transfers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321" y="1636633"/>
            <a:ext cx="238125" cy="2976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09687" y="1661517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Market Volatility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1309687" y="2068235"/>
            <a:ext cx="7154823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Values fluctuate dramatically based on performance spikes, unexpected injuries, contract disputes, and rapidly shifting market sentiment, making manual valuation unreliable.</a:t>
            </a:r>
            <a:endParaRPr lang="en-US" sz="12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321" y="2869049"/>
            <a:ext cx="238125" cy="2976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09687" y="2893933"/>
            <a:ext cx="2412087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Multi-factor Dependencies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1309687" y="3300651"/>
            <a:ext cx="7154823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True value is a complex function of on-field statistics, age profile, contract status, injury history, and public perception metrics, which traditional models struggle to synthesize.</a:t>
            </a:r>
            <a:endParaRPr lang="en-US" sz="12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321" y="4101465"/>
            <a:ext cx="238125" cy="2976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309687" y="4126349"/>
            <a:ext cx="253829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Significant Financial Impact</a:t>
            </a:r>
            <a:endParaRPr lang="en-US" sz="1550" dirty="0"/>
          </a:p>
        </p:txBody>
      </p:sp>
      <p:sp>
        <p:nvSpPr>
          <p:cNvPr id="11" name="Text 6"/>
          <p:cNvSpPr/>
          <p:nvPr/>
        </p:nvSpPr>
        <p:spPr>
          <a:xfrm>
            <a:off x="1309687" y="4533067"/>
            <a:ext cx="7154823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 incorrect valuation—even by a margin of 5-10%—can cost clubs millions in overpaid transfer fees or lost revenue opportunities.</a:t>
            </a:r>
            <a:endParaRPr lang="en-US" sz="12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321" y="5333881"/>
            <a:ext cx="238125" cy="2976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309687" y="5358765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 Complexity</a:t>
            </a:r>
            <a:endParaRPr lang="en-US" sz="1550" dirty="0"/>
          </a:p>
        </p:txBody>
      </p:sp>
      <p:sp>
        <p:nvSpPr>
          <p:cNvPr id="14" name="Text 8"/>
          <p:cNvSpPr/>
          <p:nvPr/>
        </p:nvSpPr>
        <p:spPr>
          <a:xfrm>
            <a:off x="1309687" y="5765483"/>
            <a:ext cx="7154823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Traditional methods rely too heavily on basic performance stats and fail to capture the full spectrum of qualitative and temporal influencing factors.</a:t>
            </a:r>
            <a:endParaRPr lang="en-US" sz="12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9322" y="1661517"/>
            <a:ext cx="3489246" cy="348924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031915" y="6809423"/>
            <a:ext cx="12804696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FFBC8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Solution:</a:t>
            </a: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 AI-powered system that combines multiple data sources, advanced feature engineering, sentiment analysis, and ensemble machine learning to deliver objective and accurate transfer value predictions.</a:t>
            </a:r>
            <a:endParaRPr lang="en-US" sz="1250" dirty="0"/>
          </a:p>
        </p:txBody>
      </p:sp>
      <p:sp>
        <p:nvSpPr>
          <p:cNvPr id="17" name="Shape 10"/>
          <p:cNvSpPr/>
          <p:nvPr/>
        </p:nvSpPr>
        <p:spPr>
          <a:xfrm>
            <a:off x="793790" y="6630829"/>
            <a:ext cx="22860" cy="865346"/>
          </a:xfrm>
          <a:prstGeom prst="rect">
            <a:avLst/>
          </a:prstGeom>
          <a:solidFill>
            <a:srgbClr val="FFBC8F"/>
          </a:solidFill>
          <a:ln/>
        </p:spPr>
        <p:txBody>
          <a:bodyPr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955" y="615196"/>
            <a:ext cx="7292816" cy="469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📅</a:t>
            </a:r>
            <a:r>
              <a:rPr lang="en-US" sz="28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Project Development Timeline (8 Weeks)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782955" y="1375529"/>
            <a:ext cx="13064490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rigorous, eight-week sprint focused on rapid iteration and deployment of a production-ready model.</a:t>
            </a:r>
            <a:endParaRPr lang="en-US" sz="1100" dirty="0"/>
          </a:p>
        </p:txBody>
      </p:sp>
      <p:sp>
        <p:nvSpPr>
          <p:cNvPr id="4" name="Shape 2"/>
          <p:cNvSpPr/>
          <p:nvPr/>
        </p:nvSpPr>
        <p:spPr>
          <a:xfrm>
            <a:off x="7307580" y="1771650"/>
            <a:ext cx="15240" cy="5845493"/>
          </a:xfrm>
          <a:prstGeom prst="roundRect">
            <a:avLst>
              <a:gd name="adj" fmla="val 143128"/>
            </a:avLst>
          </a:prstGeom>
          <a:solidFill>
            <a:srgbClr val="61646A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5" name="Shape 3"/>
          <p:cNvSpPr/>
          <p:nvPr/>
        </p:nvSpPr>
        <p:spPr>
          <a:xfrm>
            <a:off x="6730603" y="1927622"/>
            <a:ext cx="436245" cy="15240"/>
          </a:xfrm>
          <a:prstGeom prst="roundRect">
            <a:avLst>
              <a:gd name="adj" fmla="val 143128"/>
            </a:avLst>
          </a:prstGeom>
          <a:solidFill>
            <a:srgbClr val="61646A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6" name="Shape 4"/>
          <p:cNvSpPr/>
          <p:nvPr/>
        </p:nvSpPr>
        <p:spPr>
          <a:xfrm>
            <a:off x="7151608" y="1771650"/>
            <a:ext cx="327184" cy="327184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7" name="Text 5"/>
          <p:cNvSpPr/>
          <p:nvPr/>
        </p:nvSpPr>
        <p:spPr>
          <a:xfrm>
            <a:off x="7206139" y="1798915"/>
            <a:ext cx="218123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4042886" y="1821537"/>
            <a:ext cx="2545318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Week 1: Data Collection &amp; EDA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82955" y="2135862"/>
            <a:ext cx="5805249" cy="465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1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Collected multi-source data (performance, market, sentiment, injury) and began exploratory data analysis to identify initial trends and gaps.</a:t>
            </a:r>
            <a:endParaRPr lang="en-US" sz="1100" dirty="0"/>
          </a:p>
        </p:txBody>
      </p:sp>
      <p:sp>
        <p:nvSpPr>
          <p:cNvPr id="10" name="Shape 8"/>
          <p:cNvSpPr/>
          <p:nvPr/>
        </p:nvSpPr>
        <p:spPr>
          <a:xfrm>
            <a:off x="7463552" y="2799993"/>
            <a:ext cx="436245" cy="15240"/>
          </a:xfrm>
          <a:prstGeom prst="roundRect">
            <a:avLst>
              <a:gd name="adj" fmla="val 143128"/>
            </a:avLst>
          </a:prstGeom>
          <a:solidFill>
            <a:srgbClr val="61646A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1" name="Shape 9"/>
          <p:cNvSpPr/>
          <p:nvPr/>
        </p:nvSpPr>
        <p:spPr>
          <a:xfrm>
            <a:off x="7151608" y="2644021"/>
            <a:ext cx="327184" cy="327184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2" name="Text 10"/>
          <p:cNvSpPr/>
          <p:nvPr/>
        </p:nvSpPr>
        <p:spPr>
          <a:xfrm>
            <a:off x="7206139" y="2671286"/>
            <a:ext cx="218123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8042196" y="2693908"/>
            <a:ext cx="2330768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Week 2: Data Preprocessing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8042196" y="3008233"/>
            <a:ext cx="5805249" cy="465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Implemented robust cleaning, normalization, and established the foundational feature engineering framework for structured and unstructured data.</a:t>
            </a:r>
            <a:endParaRPr lang="en-US" sz="1100" dirty="0"/>
          </a:p>
        </p:txBody>
      </p:sp>
      <p:sp>
        <p:nvSpPr>
          <p:cNvPr id="15" name="Shape 13"/>
          <p:cNvSpPr/>
          <p:nvPr/>
        </p:nvSpPr>
        <p:spPr>
          <a:xfrm>
            <a:off x="6730603" y="3551872"/>
            <a:ext cx="436245" cy="15240"/>
          </a:xfrm>
          <a:prstGeom prst="roundRect">
            <a:avLst>
              <a:gd name="adj" fmla="val 143128"/>
            </a:avLst>
          </a:prstGeom>
          <a:solidFill>
            <a:srgbClr val="61646A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6" name="Shape 14"/>
          <p:cNvSpPr/>
          <p:nvPr/>
        </p:nvSpPr>
        <p:spPr>
          <a:xfrm>
            <a:off x="7151608" y="3395901"/>
            <a:ext cx="327184" cy="327184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7" name="Text 15"/>
          <p:cNvSpPr/>
          <p:nvPr/>
        </p:nvSpPr>
        <p:spPr>
          <a:xfrm>
            <a:off x="7206139" y="3423166"/>
            <a:ext cx="218123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3031450" y="3445788"/>
            <a:ext cx="3556754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Weeks 3–4: Advanced Feature Engineering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782955" y="3760113"/>
            <a:ext cx="5805249" cy="465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1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Created and validated over 800 features. Integrated sentiment analysis module from 74,000+ social media posts.</a:t>
            </a:r>
            <a:endParaRPr lang="en-US" sz="1100" dirty="0"/>
          </a:p>
        </p:txBody>
      </p:sp>
      <p:sp>
        <p:nvSpPr>
          <p:cNvPr id="20" name="Shape 18"/>
          <p:cNvSpPr/>
          <p:nvPr/>
        </p:nvSpPr>
        <p:spPr>
          <a:xfrm>
            <a:off x="7463552" y="4303871"/>
            <a:ext cx="436245" cy="15240"/>
          </a:xfrm>
          <a:prstGeom prst="roundRect">
            <a:avLst>
              <a:gd name="adj" fmla="val 143128"/>
            </a:avLst>
          </a:prstGeom>
          <a:solidFill>
            <a:srgbClr val="61646A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21" name="Shape 19"/>
          <p:cNvSpPr/>
          <p:nvPr/>
        </p:nvSpPr>
        <p:spPr>
          <a:xfrm>
            <a:off x="7151608" y="4147899"/>
            <a:ext cx="327184" cy="327184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22" name="Text 20"/>
          <p:cNvSpPr/>
          <p:nvPr/>
        </p:nvSpPr>
        <p:spPr>
          <a:xfrm>
            <a:off x="7206139" y="4175165"/>
            <a:ext cx="218123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4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8042196" y="4197787"/>
            <a:ext cx="2991088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Week 5: LSTM Time Series Modeling</a:t>
            </a:r>
            <a:endParaRPr lang="en-US" sz="1400" dirty="0"/>
          </a:p>
        </p:txBody>
      </p:sp>
      <p:sp>
        <p:nvSpPr>
          <p:cNvPr id="24" name="Text 22"/>
          <p:cNvSpPr/>
          <p:nvPr/>
        </p:nvSpPr>
        <p:spPr>
          <a:xfrm>
            <a:off x="8042196" y="4512112"/>
            <a:ext cx="5805249" cy="465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Implemented Long Short-Term Memory (LSTM) architecture specifically to capture temporal patterns and future forecasting elements of player value trends.</a:t>
            </a:r>
            <a:endParaRPr lang="en-US" sz="1100" dirty="0"/>
          </a:p>
        </p:txBody>
      </p:sp>
      <p:sp>
        <p:nvSpPr>
          <p:cNvPr id="25" name="Shape 23"/>
          <p:cNvSpPr/>
          <p:nvPr/>
        </p:nvSpPr>
        <p:spPr>
          <a:xfrm>
            <a:off x="6730603" y="5055870"/>
            <a:ext cx="436245" cy="15240"/>
          </a:xfrm>
          <a:prstGeom prst="roundRect">
            <a:avLst>
              <a:gd name="adj" fmla="val 143128"/>
            </a:avLst>
          </a:prstGeom>
          <a:solidFill>
            <a:srgbClr val="61646A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26" name="Shape 24"/>
          <p:cNvSpPr/>
          <p:nvPr/>
        </p:nvSpPr>
        <p:spPr>
          <a:xfrm>
            <a:off x="7151608" y="4899898"/>
            <a:ext cx="327184" cy="327184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27" name="Text 25"/>
          <p:cNvSpPr/>
          <p:nvPr/>
        </p:nvSpPr>
        <p:spPr>
          <a:xfrm>
            <a:off x="7206139" y="4927163"/>
            <a:ext cx="218123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5</a:t>
            </a:r>
            <a:endParaRPr lang="en-US" sz="1700" dirty="0"/>
          </a:p>
        </p:txBody>
      </p:sp>
      <p:sp>
        <p:nvSpPr>
          <p:cNvPr id="28" name="Text 26"/>
          <p:cNvSpPr/>
          <p:nvPr/>
        </p:nvSpPr>
        <p:spPr>
          <a:xfrm>
            <a:off x="4242673" y="4949785"/>
            <a:ext cx="2345531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Week 6: Ensemble Modeling</a:t>
            </a:r>
            <a:endParaRPr lang="en-US" sz="1400" dirty="0"/>
          </a:p>
        </p:txBody>
      </p:sp>
      <p:sp>
        <p:nvSpPr>
          <p:cNvPr id="29" name="Text 27"/>
          <p:cNvSpPr/>
          <p:nvPr/>
        </p:nvSpPr>
        <p:spPr>
          <a:xfrm>
            <a:off x="782955" y="5264110"/>
            <a:ext cx="5805249" cy="465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1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Developed the Stacked Ensemble: combining predictions from XGBoost, LightGBM, and the LSTM models for superior predictive stability.</a:t>
            </a:r>
            <a:endParaRPr lang="en-US" sz="1100" dirty="0"/>
          </a:p>
        </p:txBody>
      </p:sp>
      <p:sp>
        <p:nvSpPr>
          <p:cNvPr id="30" name="Shape 28"/>
          <p:cNvSpPr/>
          <p:nvPr/>
        </p:nvSpPr>
        <p:spPr>
          <a:xfrm>
            <a:off x="7463552" y="5807869"/>
            <a:ext cx="436245" cy="15240"/>
          </a:xfrm>
          <a:prstGeom prst="roundRect">
            <a:avLst>
              <a:gd name="adj" fmla="val 143128"/>
            </a:avLst>
          </a:prstGeom>
          <a:solidFill>
            <a:srgbClr val="61646A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31" name="Shape 29"/>
          <p:cNvSpPr/>
          <p:nvPr/>
        </p:nvSpPr>
        <p:spPr>
          <a:xfrm>
            <a:off x="7151608" y="5651897"/>
            <a:ext cx="327184" cy="327184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32" name="Text 30"/>
          <p:cNvSpPr/>
          <p:nvPr/>
        </p:nvSpPr>
        <p:spPr>
          <a:xfrm>
            <a:off x="7206139" y="5679162"/>
            <a:ext cx="218123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6</a:t>
            </a:r>
            <a:endParaRPr lang="en-US" sz="1700" dirty="0"/>
          </a:p>
        </p:txBody>
      </p:sp>
      <p:sp>
        <p:nvSpPr>
          <p:cNvPr id="33" name="Text 31"/>
          <p:cNvSpPr/>
          <p:nvPr/>
        </p:nvSpPr>
        <p:spPr>
          <a:xfrm>
            <a:off x="8042196" y="5701784"/>
            <a:ext cx="2919412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Week 7: Model Evaluation &amp; Tuning</a:t>
            </a:r>
            <a:endParaRPr lang="en-US" sz="1400" dirty="0"/>
          </a:p>
        </p:txBody>
      </p:sp>
      <p:sp>
        <p:nvSpPr>
          <p:cNvPr id="34" name="Text 32"/>
          <p:cNvSpPr/>
          <p:nvPr/>
        </p:nvSpPr>
        <p:spPr>
          <a:xfrm>
            <a:off x="8042196" y="6016109"/>
            <a:ext cx="5805249" cy="465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Optimized hyperparameters based on minimizing Root Mean Squared Error (RMSE) and Mean Absolute Error (MAE), maximizing R² across validation sets.</a:t>
            </a:r>
            <a:endParaRPr lang="en-US" sz="1100" dirty="0"/>
          </a:p>
        </p:txBody>
      </p:sp>
      <p:sp>
        <p:nvSpPr>
          <p:cNvPr id="35" name="Shape 33"/>
          <p:cNvSpPr/>
          <p:nvPr/>
        </p:nvSpPr>
        <p:spPr>
          <a:xfrm>
            <a:off x="6730603" y="6559868"/>
            <a:ext cx="436245" cy="15240"/>
          </a:xfrm>
          <a:prstGeom prst="roundRect">
            <a:avLst>
              <a:gd name="adj" fmla="val 143128"/>
            </a:avLst>
          </a:prstGeom>
          <a:solidFill>
            <a:srgbClr val="61646A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36" name="Shape 34"/>
          <p:cNvSpPr/>
          <p:nvPr/>
        </p:nvSpPr>
        <p:spPr>
          <a:xfrm>
            <a:off x="7151608" y="6403896"/>
            <a:ext cx="327184" cy="327184"/>
          </a:xfrm>
          <a:prstGeom prst="roundRect">
            <a:avLst>
              <a:gd name="adj" fmla="val 6667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37" name="Text 35"/>
          <p:cNvSpPr/>
          <p:nvPr/>
        </p:nvSpPr>
        <p:spPr>
          <a:xfrm>
            <a:off x="7206139" y="6431161"/>
            <a:ext cx="218123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7</a:t>
            </a:r>
            <a:endParaRPr lang="en-US" sz="1700" dirty="0"/>
          </a:p>
        </p:txBody>
      </p:sp>
      <p:sp>
        <p:nvSpPr>
          <p:cNvPr id="38" name="Text 36"/>
          <p:cNvSpPr/>
          <p:nvPr/>
        </p:nvSpPr>
        <p:spPr>
          <a:xfrm>
            <a:off x="3697605" y="6453783"/>
            <a:ext cx="2890599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Week 8: Deployment &amp; Application</a:t>
            </a:r>
            <a:endParaRPr lang="en-US" sz="1400" dirty="0"/>
          </a:p>
        </p:txBody>
      </p:sp>
      <p:sp>
        <p:nvSpPr>
          <p:cNvPr id="39" name="Text 37"/>
          <p:cNvSpPr/>
          <p:nvPr/>
        </p:nvSpPr>
        <p:spPr>
          <a:xfrm>
            <a:off x="782955" y="6768108"/>
            <a:ext cx="5805249" cy="465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1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Finalized model artifacts and deployed the Streamlit web application, enabling immediate, real-time prediction capabilities.</a:t>
            </a: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098" y="614243"/>
            <a:ext cx="8207216" cy="4679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📊</a:t>
            </a:r>
            <a:r>
              <a:rPr lang="en-US" sz="28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Data Sources &amp; Advanced Feature Engineering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780098" y="1371838"/>
            <a:ext cx="13070205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Moving beyond simple metrics: creating predictive power through multi-source integration and deep feature creation.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780098" y="1911429"/>
            <a:ext cx="2959060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Multi-Source Data Integration</a:t>
            </a:r>
            <a:endParaRPr lang="en-US" sz="1700" dirty="0"/>
          </a:p>
        </p:txBody>
      </p:sp>
      <p:sp>
        <p:nvSpPr>
          <p:cNvPr id="5" name="Shape 3"/>
          <p:cNvSpPr/>
          <p:nvPr/>
        </p:nvSpPr>
        <p:spPr>
          <a:xfrm>
            <a:off x="780098" y="2346008"/>
            <a:ext cx="6358414" cy="922973"/>
          </a:xfrm>
          <a:prstGeom prst="roundRect">
            <a:avLst>
              <a:gd name="adj" fmla="val 7926"/>
            </a:avLst>
          </a:prstGeom>
          <a:solidFill>
            <a:srgbClr val="292C32"/>
          </a:solidFill>
          <a:ln w="15240">
            <a:solidFill>
              <a:srgbClr val="6164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6" name="Shape 4"/>
          <p:cNvSpPr/>
          <p:nvPr/>
        </p:nvSpPr>
        <p:spPr>
          <a:xfrm>
            <a:off x="764858" y="2346008"/>
            <a:ext cx="60960" cy="922973"/>
          </a:xfrm>
          <a:prstGeom prst="roundRect">
            <a:avLst>
              <a:gd name="adj" fmla="val 35652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7" name="Text 5"/>
          <p:cNvSpPr/>
          <p:nvPr/>
        </p:nvSpPr>
        <p:spPr>
          <a:xfrm>
            <a:off x="985838" y="2506028"/>
            <a:ext cx="1811060" cy="226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Performance Data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985838" y="2877145"/>
            <a:ext cx="5992654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On-field stats, positional metrics, and role effectiveness.</a:t>
            </a:r>
            <a:endParaRPr lang="en-US" sz="1100" dirty="0"/>
          </a:p>
        </p:txBody>
      </p:sp>
      <p:sp>
        <p:nvSpPr>
          <p:cNvPr id="9" name="Shape 7"/>
          <p:cNvSpPr/>
          <p:nvPr/>
        </p:nvSpPr>
        <p:spPr>
          <a:xfrm>
            <a:off x="780098" y="3413760"/>
            <a:ext cx="6358414" cy="922973"/>
          </a:xfrm>
          <a:prstGeom prst="roundRect">
            <a:avLst>
              <a:gd name="adj" fmla="val 7926"/>
            </a:avLst>
          </a:prstGeom>
          <a:solidFill>
            <a:srgbClr val="292C32"/>
          </a:solidFill>
          <a:ln w="15240">
            <a:solidFill>
              <a:srgbClr val="6164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0" name="Shape 8"/>
          <p:cNvSpPr/>
          <p:nvPr/>
        </p:nvSpPr>
        <p:spPr>
          <a:xfrm>
            <a:off x="764858" y="3413760"/>
            <a:ext cx="60960" cy="922973"/>
          </a:xfrm>
          <a:prstGeom prst="roundRect">
            <a:avLst>
              <a:gd name="adj" fmla="val 35652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1" name="Text 9"/>
          <p:cNvSpPr/>
          <p:nvPr/>
        </p:nvSpPr>
        <p:spPr>
          <a:xfrm>
            <a:off x="985838" y="3573780"/>
            <a:ext cx="1811060" cy="226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Injury Records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985838" y="3944898"/>
            <a:ext cx="5992654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Historical injury frequency, severity, and recovery time analysis.</a:t>
            </a:r>
            <a:endParaRPr lang="en-US" sz="1100" dirty="0"/>
          </a:p>
        </p:txBody>
      </p:sp>
      <p:sp>
        <p:nvSpPr>
          <p:cNvPr id="13" name="Shape 11"/>
          <p:cNvSpPr/>
          <p:nvPr/>
        </p:nvSpPr>
        <p:spPr>
          <a:xfrm>
            <a:off x="780098" y="4481513"/>
            <a:ext cx="6358414" cy="922973"/>
          </a:xfrm>
          <a:prstGeom prst="roundRect">
            <a:avLst>
              <a:gd name="adj" fmla="val 7926"/>
            </a:avLst>
          </a:prstGeom>
          <a:solidFill>
            <a:srgbClr val="292C32"/>
          </a:solidFill>
          <a:ln w="15240">
            <a:solidFill>
              <a:srgbClr val="6164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4" name="Shape 12"/>
          <p:cNvSpPr/>
          <p:nvPr/>
        </p:nvSpPr>
        <p:spPr>
          <a:xfrm>
            <a:off x="764858" y="4481513"/>
            <a:ext cx="60960" cy="922973"/>
          </a:xfrm>
          <a:prstGeom prst="roundRect">
            <a:avLst>
              <a:gd name="adj" fmla="val 35652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5" name="Text 13"/>
          <p:cNvSpPr/>
          <p:nvPr/>
        </p:nvSpPr>
        <p:spPr>
          <a:xfrm>
            <a:off x="985838" y="4641533"/>
            <a:ext cx="1947863" cy="226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Social Media Sentiment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985838" y="5012650"/>
            <a:ext cx="5992654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Public perception, media mentions, and fan engagement.</a:t>
            </a:r>
            <a:endParaRPr lang="en-US" sz="1100" dirty="0"/>
          </a:p>
        </p:txBody>
      </p:sp>
      <p:sp>
        <p:nvSpPr>
          <p:cNvPr id="17" name="Shape 15"/>
          <p:cNvSpPr/>
          <p:nvPr/>
        </p:nvSpPr>
        <p:spPr>
          <a:xfrm>
            <a:off x="780098" y="5549265"/>
            <a:ext cx="6358414" cy="922973"/>
          </a:xfrm>
          <a:prstGeom prst="roundRect">
            <a:avLst>
              <a:gd name="adj" fmla="val 7926"/>
            </a:avLst>
          </a:prstGeom>
          <a:solidFill>
            <a:srgbClr val="292C32"/>
          </a:solidFill>
          <a:ln w="15240">
            <a:solidFill>
              <a:srgbClr val="61646A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8" name="Shape 16"/>
          <p:cNvSpPr/>
          <p:nvPr/>
        </p:nvSpPr>
        <p:spPr>
          <a:xfrm>
            <a:off x="764858" y="5549265"/>
            <a:ext cx="60960" cy="922973"/>
          </a:xfrm>
          <a:prstGeom prst="roundRect">
            <a:avLst>
              <a:gd name="adj" fmla="val 35652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9" name="Text 17"/>
          <p:cNvSpPr/>
          <p:nvPr/>
        </p:nvSpPr>
        <p:spPr>
          <a:xfrm>
            <a:off x="985838" y="5709285"/>
            <a:ext cx="1811060" cy="226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Market Data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985838" y="6080403"/>
            <a:ext cx="5992654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Contract expiry dates, league transfer indices, and club financial health indicators.</a:t>
            </a:r>
            <a:endParaRPr lang="en-US" sz="1100" dirty="0"/>
          </a:p>
        </p:txBody>
      </p:sp>
      <p:sp>
        <p:nvSpPr>
          <p:cNvPr id="21" name="Text 19"/>
          <p:cNvSpPr/>
          <p:nvPr/>
        </p:nvSpPr>
        <p:spPr>
          <a:xfrm>
            <a:off x="7499509" y="1911429"/>
            <a:ext cx="3752017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Advanced Feature Engineering (800+)</a:t>
            </a:r>
            <a:endParaRPr lang="en-US" sz="1700" dirty="0"/>
          </a:p>
        </p:txBody>
      </p:sp>
      <p:sp>
        <p:nvSpPr>
          <p:cNvPr id="22" name="Shape 20"/>
          <p:cNvSpPr/>
          <p:nvPr/>
        </p:nvSpPr>
        <p:spPr>
          <a:xfrm>
            <a:off x="7499509" y="2346008"/>
            <a:ext cx="6358414" cy="5106233"/>
          </a:xfrm>
          <a:prstGeom prst="roundRect">
            <a:avLst>
              <a:gd name="adj" fmla="val 426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23" name="Shape 21"/>
          <p:cNvSpPr/>
          <p:nvPr/>
        </p:nvSpPr>
        <p:spPr>
          <a:xfrm>
            <a:off x="7499509" y="2346008"/>
            <a:ext cx="6358414" cy="1341715"/>
          </a:xfrm>
          <a:prstGeom prst="roundRect">
            <a:avLst>
              <a:gd name="adj" fmla="val 1620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24" name="Text 22"/>
          <p:cNvSpPr/>
          <p:nvPr/>
        </p:nvSpPr>
        <p:spPr>
          <a:xfrm>
            <a:off x="7644289" y="2490788"/>
            <a:ext cx="1811060" cy="226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Performance Trends</a:t>
            </a:r>
            <a:endParaRPr lang="en-US" sz="1400" dirty="0"/>
          </a:p>
        </p:txBody>
      </p:sp>
      <p:sp>
        <p:nvSpPr>
          <p:cNvPr id="25" name="Text 23"/>
          <p:cNvSpPr/>
          <p:nvPr/>
        </p:nvSpPr>
        <p:spPr>
          <a:xfrm>
            <a:off x="7644289" y="2861905"/>
            <a:ext cx="6068854" cy="463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Rolling averages, Exponential Moving Averages (EMAs), and Year-over-Year changes to capture momentum.</a:t>
            </a:r>
            <a:endParaRPr lang="en-US" sz="1100" dirty="0"/>
          </a:p>
        </p:txBody>
      </p:sp>
      <p:sp>
        <p:nvSpPr>
          <p:cNvPr id="26" name="Shape 24"/>
          <p:cNvSpPr/>
          <p:nvPr/>
        </p:nvSpPr>
        <p:spPr>
          <a:xfrm>
            <a:off x="7499509" y="3687723"/>
            <a:ext cx="6358414" cy="1327309"/>
          </a:xfrm>
          <a:prstGeom prst="rect">
            <a:avLst/>
          </a:prstGeom>
          <a:solidFill>
            <a:srgbClr val="484B51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27" name="Shape 25"/>
          <p:cNvSpPr/>
          <p:nvPr/>
        </p:nvSpPr>
        <p:spPr>
          <a:xfrm>
            <a:off x="7499509" y="3687723"/>
            <a:ext cx="6358414" cy="15240"/>
          </a:xfrm>
          <a:prstGeom prst="roundRect">
            <a:avLst>
              <a:gd name="adj" fmla="val 142607"/>
            </a:avLst>
          </a:prstGeom>
          <a:solidFill>
            <a:srgbClr val="61646A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28" name="Shape 26"/>
          <p:cNvSpPr/>
          <p:nvPr/>
        </p:nvSpPr>
        <p:spPr>
          <a:xfrm>
            <a:off x="10497502" y="3514249"/>
            <a:ext cx="362188" cy="362188"/>
          </a:xfrm>
          <a:prstGeom prst="roundRect">
            <a:avLst>
              <a:gd name="adj" fmla="val 6001"/>
            </a:avLst>
          </a:prstGeom>
          <a:solidFill>
            <a:srgbClr val="292C32"/>
          </a:solidFill>
          <a:ln w="15240">
            <a:solidFill>
              <a:srgbClr val="61646A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2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7990" y="3582114"/>
            <a:ext cx="181094" cy="226338"/>
          </a:xfrm>
          <a:prstGeom prst="rect">
            <a:avLst/>
          </a:prstGeom>
        </p:spPr>
      </p:pic>
      <p:sp>
        <p:nvSpPr>
          <p:cNvPr id="30" name="Text 27"/>
          <p:cNvSpPr/>
          <p:nvPr/>
        </p:nvSpPr>
        <p:spPr>
          <a:xfrm>
            <a:off x="7644289" y="4049911"/>
            <a:ext cx="1811060" cy="226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Injury Analysis</a:t>
            </a:r>
            <a:endParaRPr lang="en-US" sz="1400" dirty="0"/>
          </a:p>
        </p:txBody>
      </p:sp>
      <p:sp>
        <p:nvSpPr>
          <p:cNvPr id="31" name="Text 28"/>
          <p:cNvSpPr/>
          <p:nvPr/>
        </p:nvSpPr>
        <p:spPr>
          <a:xfrm>
            <a:off x="7644289" y="4421029"/>
            <a:ext cx="6068854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Predictive risk scores and severity percentages based on past incidents and time missed.</a:t>
            </a:r>
            <a:endParaRPr lang="en-US" sz="1100" dirty="0"/>
          </a:p>
        </p:txBody>
      </p:sp>
      <p:sp>
        <p:nvSpPr>
          <p:cNvPr id="32" name="Shape 29"/>
          <p:cNvSpPr/>
          <p:nvPr/>
        </p:nvSpPr>
        <p:spPr>
          <a:xfrm>
            <a:off x="7499509" y="5015032"/>
            <a:ext cx="6358414" cy="1327309"/>
          </a:xfrm>
          <a:prstGeom prst="rect">
            <a:avLst/>
          </a:prstGeom>
          <a:solidFill>
            <a:srgbClr val="484B51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33" name="Shape 30"/>
          <p:cNvSpPr/>
          <p:nvPr/>
        </p:nvSpPr>
        <p:spPr>
          <a:xfrm>
            <a:off x="7499509" y="5015032"/>
            <a:ext cx="6358414" cy="15240"/>
          </a:xfrm>
          <a:prstGeom prst="roundRect">
            <a:avLst>
              <a:gd name="adj" fmla="val 142607"/>
            </a:avLst>
          </a:prstGeom>
          <a:solidFill>
            <a:srgbClr val="61646A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34" name="Shape 31"/>
          <p:cNvSpPr/>
          <p:nvPr/>
        </p:nvSpPr>
        <p:spPr>
          <a:xfrm>
            <a:off x="10497502" y="4841558"/>
            <a:ext cx="362188" cy="362188"/>
          </a:xfrm>
          <a:prstGeom prst="roundRect">
            <a:avLst>
              <a:gd name="adj" fmla="val 6001"/>
            </a:avLst>
          </a:prstGeom>
          <a:solidFill>
            <a:srgbClr val="292C32"/>
          </a:solidFill>
          <a:ln w="15240">
            <a:solidFill>
              <a:srgbClr val="61646A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3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7990" y="4909423"/>
            <a:ext cx="181094" cy="226338"/>
          </a:xfrm>
          <a:prstGeom prst="rect">
            <a:avLst/>
          </a:prstGeom>
        </p:spPr>
      </p:pic>
      <p:sp>
        <p:nvSpPr>
          <p:cNvPr id="36" name="Text 32"/>
          <p:cNvSpPr/>
          <p:nvPr/>
        </p:nvSpPr>
        <p:spPr>
          <a:xfrm>
            <a:off x="7644289" y="5377220"/>
            <a:ext cx="1834991" cy="226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Career Stage Features</a:t>
            </a:r>
            <a:endParaRPr lang="en-US" sz="1400" dirty="0"/>
          </a:p>
        </p:txBody>
      </p:sp>
      <p:sp>
        <p:nvSpPr>
          <p:cNvPr id="37" name="Text 33"/>
          <p:cNvSpPr/>
          <p:nvPr/>
        </p:nvSpPr>
        <p:spPr>
          <a:xfrm>
            <a:off x="7644289" y="5748338"/>
            <a:ext cx="6068854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Rookie/veteran flags and indicators pinpointing potential peak value age ranges.</a:t>
            </a:r>
            <a:endParaRPr lang="en-US" sz="1100" dirty="0"/>
          </a:p>
        </p:txBody>
      </p:sp>
      <p:sp>
        <p:nvSpPr>
          <p:cNvPr id="38" name="Shape 34"/>
          <p:cNvSpPr/>
          <p:nvPr/>
        </p:nvSpPr>
        <p:spPr>
          <a:xfrm>
            <a:off x="7499509" y="6342340"/>
            <a:ext cx="6358414" cy="1109901"/>
          </a:xfrm>
          <a:prstGeom prst="rect">
            <a:avLst/>
          </a:prstGeom>
          <a:solidFill>
            <a:srgbClr val="484B51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39" name="Shape 35"/>
          <p:cNvSpPr/>
          <p:nvPr/>
        </p:nvSpPr>
        <p:spPr>
          <a:xfrm>
            <a:off x="7499509" y="6342340"/>
            <a:ext cx="6358414" cy="15240"/>
          </a:xfrm>
          <a:prstGeom prst="roundRect">
            <a:avLst>
              <a:gd name="adj" fmla="val 142607"/>
            </a:avLst>
          </a:prstGeom>
          <a:solidFill>
            <a:srgbClr val="61646A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40" name="Shape 36"/>
          <p:cNvSpPr/>
          <p:nvPr/>
        </p:nvSpPr>
        <p:spPr>
          <a:xfrm>
            <a:off x="10497502" y="6168866"/>
            <a:ext cx="362188" cy="362188"/>
          </a:xfrm>
          <a:prstGeom prst="roundRect">
            <a:avLst>
              <a:gd name="adj" fmla="val 6001"/>
            </a:avLst>
          </a:prstGeom>
          <a:solidFill>
            <a:srgbClr val="292C32"/>
          </a:solidFill>
          <a:ln w="15240">
            <a:solidFill>
              <a:srgbClr val="61646A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4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7990" y="6236732"/>
            <a:ext cx="181094" cy="226338"/>
          </a:xfrm>
          <a:prstGeom prst="rect">
            <a:avLst/>
          </a:prstGeom>
        </p:spPr>
      </p:pic>
      <p:sp>
        <p:nvSpPr>
          <p:cNvPr id="42" name="Text 37"/>
          <p:cNvSpPr/>
          <p:nvPr/>
        </p:nvSpPr>
        <p:spPr>
          <a:xfrm>
            <a:off x="7644289" y="6704528"/>
            <a:ext cx="1811060" cy="226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Sentiment Features</a:t>
            </a:r>
            <a:endParaRPr lang="en-US" sz="1400" dirty="0"/>
          </a:p>
        </p:txBody>
      </p:sp>
      <p:sp>
        <p:nvSpPr>
          <p:cNvPr id="43" name="Text 38"/>
          <p:cNvSpPr/>
          <p:nvPr/>
        </p:nvSpPr>
        <p:spPr>
          <a:xfrm>
            <a:off x="7644289" y="7075646"/>
            <a:ext cx="6068854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Quantified sentiment scores, trend analysis, and volatility measures derived from text data.</a:t>
            </a:r>
            <a:endParaRPr 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5299" y="381357"/>
            <a:ext cx="6113859" cy="2893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🤖</a:t>
            </a:r>
            <a:r>
              <a:rPr lang="en-US" sz="17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Machine Learning Architecture: The Ensemble Approach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485299" y="850940"/>
            <a:ext cx="13659803" cy="144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Utilizing a multi-model pipeline to ensure robustness and leverage the strengths of different predictive methods.</a:t>
            </a:r>
            <a:endParaRPr lang="en-US" sz="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388" y="1096447"/>
            <a:ext cx="8805624" cy="379714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504962" y="4173508"/>
            <a:ext cx="1997675" cy="24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Model Training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3504962" y="3294531"/>
            <a:ext cx="1997675" cy="24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Feature Engineering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3504962" y="2424432"/>
            <a:ext cx="1997675" cy="24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Preprocessing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3504962" y="1545456"/>
            <a:ext cx="1997675" cy="249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 Collection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485299" y="5028724"/>
            <a:ext cx="2718911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Model Comparison and Rationale</a:t>
            </a:r>
            <a:endParaRPr lang="en-US" sz="14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60" y="5521404"/>
            <a:ext cx="4367927" cy="2378646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7432715" y="5490448"/>
            <a:ext cx="202763" cy="202763"/>
          </a:xfrm>
          <a:prstGeom prst="roundRect">
            <a:avLst>
              <a:gd name="adj" fmla="val 6669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2" name="Text 8"/>
          <p:cNvSpPr/>
          <p:nvPr/>
        </p:nvSpPr>
        <p:spPr>
          <a:xfrm>
            <a:off x="7725608" y="5521404"/>
            <a:ext cx="1126688" cy="140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XGBoost</a:t>
            </a:r>
            <a:endParaRPr lang="en-US" sz="850" dirty="0"/>
          </a:p>
        </p:txBody>
      </p:sp>
      <p:sp>
        <p:nvSpPr>
          <p:cNvPr id="13" name="Text 9"/>
          <p:cNvSpPr/>
          <p:nvPr/>
        </p:nvSpPr>
        <p:spPr>
          <a:xfrm>
            <a:off x="7725608" y="5752267"/>
            <a:ext cx="6427113" cy="144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Exceptional at handling complex, non-linear feature interactions and high-dimensional sparse data.</a:t>
            </a:r>
            <a:endParaRPr lang="en-US" sz="700" dirty="0"/>
          </a:p>
        </p:txBody>
      </p:sp>
      <p:sp>
        <p:nvSpPr>
          <p:cNvPr id="14" name="Shape 10"/>
          <p:cNvSpPr/>
          <p:nvPr/>
        </p:nvSpPr>
        <p:spPr>
          <a:xfrm>
            <a:off x="7432715" y="6076712"/>
            <a:ext cx="202763" cy="202763"/>
          </a:xfrm>
          <a:prstGeom prst="roundRect">
            <a:avLst>
              <a:gd name="adj" fmla="val 6669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5" name="Text 11"/>
          <p:cNvSpPr/>
          <p:nvPr/>
        </p:nvSpPr>
        <p:spPr>
          <a:xfrm>
            <a:off x="7725608" y="6107668"/>
            <a:ext cx="1126688" cy="140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LightGBM</a:t>
            </a:r>
            <a:endParaRPr lang="en-US" sz="850" dirty="0"/>
          </a:p>
        </p:txBody>
      </p:sp>
      <p:sp>
        <p:nvSpPr>
          <p:cNvPr id="16" name="Text 12"/>
          <p:cNvSpPr/>
          <p:nvPr/>
        </p:nvSpPr>
        <p:spPr>
          <a:xfrm>
            <a:off x="7725608" y="6338530"/>
            <a:ext cx="6427113" cy="144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fast and highly efficient gradient boosting framework, used for rapid feature selection and predictive power.</a:t>
            </a:r>
            <a:endParaRPr lang="en-US" sz="700" dirty="0"/>
          </a:p>
        </p:txBody>
      </p:sp>
      <p:sp>
        <p:nvSpPr>
          <p:cNvPr id="17" name="Shape 13"/>
          <p:cNvSpPr/>
          <p:nvPr/>
        </p:nvSpPr>
        <p:spPr>
          <a:xfrm>
            <a:off x="7432715" y="6662976"/>
            <a:ext cx="202763" cy="202763"/>
          </a:xfrm>
          <a:prstGeom prst="roundRect">
            <a:avLst>
              <a:gd name="adj" fmla="val 6669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8" name="Text 14"/>
          <p:cNvSpPr/>
          <p:nvPr/>
        </p:nvSpPr>
        <p:spPr>
          <a:xfrm>
            <a:off x="7725608" y="6693932"/>
            <a:ext cx="1126688" cy="140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LSTM (Time Series)</a:t>
            </a:r>
            <a:endParaRPr lang="en-US" sz="850" dirty="0"/>
          </a:p>
        </p:txBody>
      </p:sp>
      <p:sp>
        <p:nvSpPr>
          <p:cNvPr id="19" name="Text 15"/>
          <p:cNvSpPr/>
          <p:nvPr/>
        </p:nvSpPr>
        <p:spPr>
          <a:xfrm>
            <a:off x="7725608" y="6924794"/>
            <a:ext cx="6427113" cy="144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Critical for capturing temporal dependencies and forecasting future value trajectories based on sequential data.</a:t>
            </a:r>
            <a:endParaRPr lang="en-US" sz="700" dirty="0"/>
          </a:p>
        </p:txBody>
      </p:sp>
      <p:sp>
        <p:nvSpPr>
          <p:cNvPr id="20" name="Shape 16"/>
          <p:cNvSpPr/>
          <p:nvPr/>
        </p:nvSpPr>
        <p:spPr>
          <a:xfrm>
            <a:off x="7432715" y="7249239"/>
            <a:ext cx="202763" cy="202763"/>
          </a:xfrm>
          <a:prstGeom prst="roundRect">
            <a:avLst>
              <a:gd name="adj" fmla="val 6669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21" name="Text 17"/>
          <p:cNvSpPr/>
          <p:nvPr/>
        </p:nvSpPr>
        <p:spPr>
          <a:xfrm>
            <a:off x="7725608" y="7280196"/>
            <a:ext cx="1126688" cy="140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Stacked Ensemble</a:t>
            </a:r>
            <a:endParaRPr lang="en-US" sz="850" dirty="0"/>
          </a:p>
        </p:txBody>
      </p:sp>
      <p:sp>
        <p:nvSpPr>
          <p:cNvPr id="22" name="Text 18"/>
          <p:cNvSpPr/>
          <p:nvPr/>
        </p:nvSpPr>
        <p:spPr>
          <a:xfrm>
            <a:off x="7725608" y="7511058"/>
            <a:ext cx="6427113" cy="144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final layer combines outputs from the base models, mitigating individual biases and achieving the best overall performance.</a:t>
            </a:r>
            <a:endParaRPr lang="en-US" sz="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2098" y="465296"/>
            <a:ext cx="4286012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📈</a:t>
            </a:r>
            <a:r>
              <a:rPr lang="en-US" sz="21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Results &amp; Performance Metrics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592098" y="1044059"/>
            <a:ext cx="13446204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Stacked Ensemble model demonstrates superior predictive accuracy crucial for high-stakes financial decisions.</a:t>
            </a:r>
            <a:endParaRPr lang="en-US" sz="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98" y="1467445"/>
            <a:ext cx="3391376" cy="33913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85403" y="1453634"/>
            <a:ext cx="1649730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Key Achievements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6085403" y="1769745"/>
            <a:ext cx="7960400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rigorous development and testing phase culminated in a highly effective final model:</a:t>
            </a:r>
            <a:endParaRPr lang="en-US" sz="850" dirty="0"/>
          </a:p>
        </p:txBody>
      </p:sp>
      <p:sp>
        <p:nvSpPr>
          <p:cNvPr id="7" name="Shape 4"/>
          <p:cNvSpPr/>
          <p:nvPr/>
        </p:nvSpPr>
        <p:spPr>
          <a:xfrm>
            <a:off x="6085403" y="2069425"/>
            <a:ext cx="439817" cy="659844"/>
          </a:xfrm>
          <a:prstGeom prst="roundRect">
            <a:avLst>
              <a:gd name="adj" fmla="val 360093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802" y="2296239"/>
            <a:ext cx="164902" cy="20621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635115" y="2179320"/>
            <a:ext cx="7410688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Best Model: Stacked Ensemble</a:t>
            </a:r>
            <a:endParaRPr lang="en-US" sz="850" dirty="0"/>
          </a:p>
        </p:txBody>
      </p:sp>
      <p:sp>
        <p:nvSpPr>
          <p:cNvPr id="10" name="Shape 6"/>
          <p:cNvSpPr/>
          <p:nvPr/>
        </p:nvSpPr>
        <p:spPr>
          <a:xfrm>
            <a:off x="6085403" y="2839164"/>
            <a:ext cx="439817" cy="659844"/>
          </a:xfrm>
          <a:prstGeom prst="roundRect">
            <a:avLst>
              <a:gd name="adj" fmla="val 360093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2802" y="3065978"/>
            <a:ext cx="164902" cy="20621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635115" y="2949059"/>
            <a:ext cx="7410688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Input Size: 800+ Features</a:t>
            </a:r>
            <a:endParaRPr lang="en-US" sz="850" dirty="0"/>
          </a:p>
        </p:txBody>
      </p:sp>
      <p:sp>
        <p:nvSpPr>
          <p:cNvPr id="13" name="Shape 8"/>
          <p:cNvSpPr/>
          <p:nvPr/>
        </p:nvSpPr>
        <p:spPr>
          <a:xfrm>
            <a:off x="6085403" y="3608903"/>
            <a:ext cx="439817" cy="659844"/>
          </a:xfrm>
          <a:prstGeom prst="roundRect">
            <a:avLst>
              <a:gd name="adj" fmla="val 360093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2802" y="3835718"/>
            <a:ext cx="164902" cy="206216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635115" y="3718798"/>
            <a:ext cx="7410688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Volume: 2,400+ Player Records</a:t>
            </a:r>
            <a:endParaRPr lang="en-US" sz="850" dirty="0"/>
          </a:p>
        </p:txBody>
      </p:sp>
      <p:sp>
        <p:nvSpPr>
          <p:cNvPr id="16" name="Shape 10"/>
          <p:cNvSpPr/>
          <p:nvPr/>
        </p:nvSpPr>
        <p:spPr>
          <a:xfrm>
            <a:off x="6085403" y="4378643"/>
            <a:ext cx="439817" cy="659844"/>
          </a:xfrm>
          <a:prstGeom prst="roundRect">
            <a:avLst>
              <a:gd name="adj" fmla="val 360093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2802" y="4605457"/>
            <a:ext cx="164902" cy="206216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635115" y="4488537"/>
            <a:ext cx="7410688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Sentiment Data: 74,000+ Posts Analyzed</a:t>
            </a:r>
            <a:endParaRPr lang="en-US" sz="850" dirty="0"/>
          </a:p>
        </p:txBody>
      </p:sp>
      <p:sp>
        <p:nvSpPr>
          <p:cNvPr id="19" name="Text 12"/>
          <p:cNvSpPr/>
          <p:nvPr/>
        </p:nvSpPr>
        <p:spPr>
          <a:xfrm>
            <a:off x="6085403" y="5162193"/>
            <a:ext cx="1649730" cy="206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Strategic Impact</a:t>
            </a:r>
            <a:endParaRPr lang="en-US" sz="1250" dirty="0"/>
          </a:p>
        </p:txBody>
      </p:sp>
      <p:sp>
        <p:nvSpPr>
          <p:cNvPr id="20" name="Shape 13"/>
          <p:cNvSpPr/>
          <p:nvPr/>
        </p:nvSpPr>
        <p:spPr>
          <a:xfrm>
            <a:off x="6085403" y="5657017"/>
            <a:ext cx="7960400" cy="857726"/>
          </a:xfrm>
          <a:prstGeom prst="roundRect">
            <a:avLst>
              <a:gd name="adj" fmla="val 8529"/>
            </a:avLst>
          </a:prstGeom>
          <a:solidFill>
            <a:srgbClr val="292C32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21" name="Shape 14"/>
          <p:cNvSpPr/>
          <p:nvPr/>
        </p:nvSpPr>
        <p:spPr>
          <a:xfrm>
            <a:off x="6085403" y="5641777"/>
            <a:ext cx="7960400" cy="60960"/>
          </a:xfrm>
          <a:prstGeom prst="roundRect">
            <a:avLst>
              <a:gd name="adj" fmla="val 27063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22" name="Shape 15"/>
          <p:cNvSpPr/>
          <p:nvPr/>
        </p:nvSpPr>
        <p:spPr>
          <a:xfrm>
            <a:off x="9900583" y="5492115"/>
            <a:ext cx="329922" cy="329922"/>
          </a:xfrm>
          <a:prstGeom prst="roundRect">
            <a:avLst>
              <a:gd name="adj" fmla="val 277156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2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99524" y="5574625"/>
            <a:ext cx="131921" cy="164902"/>
          </a:xfrm>
          <a:prstGeom prst="rect">
            <a:avLst/>
          </a:prstGeom>
        </p:spPr>
      </p:pic>
      <p:sp>
        <p:nvSpPr>
          <p:cNvPr id="24" name="Text 16"/>
          <p:cNvSpPr/>
          <p:nvPr/>
        </p:nvSpPr>
        <p:spPr>
          <a:xfrm>
            <a:off x="6210538" y="5931932"/>
            <a:ext cx="1374696" cy="171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Accurate Predictions</a:t>
            </a:r>
            <a:endParaRPr lang="en-US" sz="1050" dirty="0"/>
          </a:p>
        </p:txBody>
      </p:sp>
      <p:sp>
        <p:nvSpPr>
          <p:cNvPr id="25" name="Text 17"/>
          <p:cNvSpPr/>
          <p:nvPr/>
        </p:nvSpPr>
        <p:spPr>
          <a:xfrm>
            <a:off x="6210538" y="6213634"/>
            <a:ext cx="7710130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Provides reliable and defensible transfer value estimations, minimizing overpayment risk.</a:t>
            </a:r>
            <a:endParaRPr lang="en-US" sz="850" dirty="0"/>
          </a:p>
        </p:txBody>
      </p:sp>
      <p:sp>
        <p:nvSpPr>
          <p:cNvPr id="26" name="Shape 18"/>
          <p:cNvSpPr/>
          <p:nvPr/>
        </p:nvSpPr>
        <p:spPr>
          <a:xfrm>
            <a:off x="6085403" y="6789539"/>
            <a:ext cx="7960400" cy="857726"/>
          </a:xfrm>
          <a:prstGeom prst="roundRect">
            <a:avLst>
              <a:gd name="adj" fmla="val 8529"/>
            </a:avLst>
          </a:prstGeom>
          <a:solidFill>
            <a:srgbClr val="292C32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27" name="Shape 19"/>
          <p:cNvSpPr/>
          <p:nvPr/>
        </p:nvSpPr>
        <p:spPr>
          <a:xfrm>
            <a:off x="6085403" y="6774299"/>
            <a:ext cx="7960400" cy="60960"/>
          </a:xfrm>
          <a:prstGeom prst="roundRect">
            <a:avLst>
              <a:gd name="adj" fmla="val 27063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28" name="Shape 20"/>
          <p:cNvSpPr/>
          <p:nvPr/>
        </p:nvSpPr>
        <p:spPr>
          <a:xfrm>
            <a:off x="9900583" y="6624638"/>
            <a:ext cx="329922" cy="329922"/>
          </a:xfrm>
          <a:prstGeom prst="roundRect">
            <a:avLst>
              <a:gd name="adj" fmla="val 277156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2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99524" y="6707148"/>
            <a:ext cx="131921" cy="164902"/>
          </a:xfrm>
          <a:prstGeom prst="rect">
            <a:avLst/>
          </a:prstGeom>
        </p:spPr>
      </p:pic>
      <p:sp>
        <p:nvSpPr>
          <p:cNvPr id="30" name="Text 21"/>
          <p:cNvSpPr/>
          <p:nvPr/>
        </p:nvSpPr>
        <p:spPr>
          <a:xfrm>
            <a:off x="6210538" y="7064454"/>
            <a:ext cx="1538764" cy="171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Comprehensive Analysis</a:t>
            </a:r>
            <a:endParaRPr lang="en-US" sz="1050" dirty="0"/>
          </a:p>
        </p:txBody>
      </p:sp>
      <p:sp>
        <p:nvSpPr>
          <p:cNvPr id="31" name="Text 22"/>
          <p:cNvSpPr/>
          <p:nvPr/>
        </p:nvSpPr>
        <p:spPr>
          <a:xfrm>
            <a:off x="6210538" y="7346156"/>
            <a:ext cx="7710130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multi-source integration offers a holistic view of player value, beyond simple statistical output.</a:t>
            </a:r>
            <a:endParaRPr lang="en-US" sz="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4978"/>
            <a:ext cx="12379523" cy="660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💻</a:t>
            </a:r>
            <a:r>
              <a:rPr lang="en-US" sz="40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Interactive Web Application: Streamlit Dashboard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844040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Providing club analysts with an intuitive interface for real-time valuation, visualization, and strategic exploration.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93790" y="2655451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Performance Trends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93790" y="3096697"/>
            <a:ext cx="4177427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Interactive visualizations for key player metrics, allowing deep-dive analysis into recent form and historical data.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5226368" y="2655451"/>
            <a:ext cx="329862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Model Predictions vs. Actual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5226368" y="3096697"/>
            <a:ext cx="4177546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Visualize the model's accuracy and track predicted value against realized transfer fees for continuous performance review.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9659064" y="2655451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Real-Time Prediction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9659064" y="3096697"/>
            <a:ext cx="4177427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Upload new player data or market changes to instantly generate updated transfer value forecasts.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93790" y="4306372"/>
            <a:ext cx="13042821" cy="3148251"/>
          </a:xfrm>
          <a:prstGeom prst="roundRect">
            <a:avLst>
              <a:gd name="adj" fmla="val 973"/>
            </a:avLst>
          </a:prstGeom>
          <a:solidFill>
            <a:srgbClr val="4D1F00"/>
          </a:solidFill>
          <a:ln/>
        </p:spPr>
        <p:txBody>
          <a:bodyPr/>
          <a:lstStyle/>
          <a:p>
            <a:endParaRPr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863" y="4611410"/>
            <a:ext cx="255151" cy="204073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1457087" y="4561403"/>
            <a:ext cx="12175450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Quick Start Guide: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457087" y="5117663"/>
            <a:ext cx="12175450" cy="632698"/>
          </a:xfrm>
          <a:prstGeom prst="roundRect">
            <a:avLst>
              <a:gd name="adj" fmla="val 4840"/>
            </a:avLst>
          </a:prstGeom>
          <a:solidFill>
            <a:srgbClr val="36393F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4" name="Shape 11"/>
          <p:cNvSpPr/>
          <p:nvPr/>
        </p:nvSpPr>
        <p:spPr>
          <a:xfrm>
            <a:off x="1446967" y="5117663"/>
            <a:ext cx="12195691" cy="632698"/>
          </a:xfrm>
          <a:prstGeom prst="roundRect">
            <a:avLst>
              <a:gd name="adj" fmla="val 4840"/>
            </a:avLst>
          </a:prstGeom>
          <a:solidFill>
            <a:srgbClr val="36393F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5" name="Text 12"/>
          <p:cNvSpPr/>
          <p:nvPr/>
        </p:nvSpPr>
        <p:spPr>
          <a:xfrm>
            <a:off x="1651040" y="5270659"/>
            <a:ext cx="117875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highlight>
                  <a:srgbClr val="3639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pip install -r requirements.txt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1457087" y="5979914"/>
            <a:ext cx="12175450" cy="632698"/>
          </a:xfrm>
          <a:prstGeom prst="roundRect">
            <a:avLst>
              <a:gd name="adj" fmla="val 4840"/>
            </a:avLst>
          </a:prstGeom>
          <a:solidFill>
            <a:srgbClr val="36393F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7" name="Shape 14"/>
          <p:cNvSpPr/>
          <p:nvPr/>
        </p:nvSpPr>
        <p:spPr>
          <a:xfrm>
            <a:off x="1446967" y="5979914"/>
            <a:ext cx="12195691" cy="632698"/>
          </a:xfrm>
          <a:prstGeom prst="roundRect">
            <a:avLst>
              <a:gd name="adj" fmla="val 4840"/>
            </a:avLst>
          </a:prstGeom>
          <a:solidFill>
            <a:srgbClr val="36393F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8" name="Text 15"/>
          <p:cNvSpPr/>
          <p:nvPr/>
        </p:nvSpPr>
        <p:spPr>
          <a:xfrm>
            <a:off x="1651040" y="6132909"/>
            <a:ext cx="1178754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highlight>
                  <a:srgbClr val="3639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python run_streamlit.py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457087" y="6842165"/>
            <a:ext cx="12175450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Access the application via: http://localhost:8501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8669" y="723900"/>
            <a:ext cx="8277939" cy="4672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⚙️</a:t>
            </a:r>
            <a:r>
              <a:rPr lang="en-US" sz="28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Technical Implementation: Modular &amp; Scalable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778669" y="1480304"/>
            <a:ext cx="13073063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project utilizes a clear, modular architecture designed for easy maintenance, updates, and future scaling.</a:t>
            </a:r>
            <a:endParaRPr lang="en-US" sz="1100" dirty="0"/>
          </a:p>
        </p:txBody>
      </p:sp>
      <p:sp>
        <p:nvSpPr>
          <p:cNvPr id="4" name="Shape 2"/>
          <p:cNvSpPr/>
          <p:nvPr/>
        </p:nvSpPr>
        <p:spPr>
          <a:xfrm>
            <a:off x="7307580" y="1874401"/>
            <a:ext cx="15240" cy="5631299"/>
          </a:xfrm>
          <a:prstGeom prst="roundRect">
            <a:avLst>
              <a:gd name="adj" fmla="val 142348"/>
            </a:avLst>
          </a:prstGeom>
          <a:solidFill>
            <a:srgbClr val="61646A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5" name="Shape 3"/>
          <p:cNvSpPr/>
          <p:nvPr/>
        </p:nvSpPr>
        <p:spPr>
          <a:xfrm>
            <a:off x="763429" y="1874401"/>
            <a:ext cx="6536531" cy="1109782"/>
          </a:xfrm>
          <a:prstGeom prst="roundRect">
            <a:avLst>
              <a:gd name="adj" fmla="val 1955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6" name="Text 4"/>
          <p:cNvSpPr/>
          <p:nvPr/>
        </p:nvSpPr>
        <p:spPr>
          <a:xfrm>
            <a:off x="4986099" y="2018943"/>
            <a:ext cx="2169319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Project Structure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07971" y="2376726"/>
            <a:ext cx="6247448" cy="462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1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Implemented a modular design with clear separation between data ingestion, feature engineering, and modeling scripts. Milestones were tracked rigorously on a week-by-week basis.</a:t>
            </a:r>
            <a:endParaRPr lang="en-US" sz="1100" dirty="0"/>
          </a:p>
        </p:txBody>
      </p:sp>
      <p:sp>
        <p:nvSpPr>
          <p:cNvPr id="8" name="Shape 6"/>
          <p:cNvSpPr/>
          <p:nvPr/>
        </p:nvSpPr>
        <p:spPr>
          <a:xfrm>
            <a:off x="7330440" y="3273385"/>
            <a:ext cx="6536531" cy="1986439"/>
          </a:xfrm>
          <a:prstGeom prst="rect">
            <a:avLst/>
          </a:prstGeom>
          <a:solidFill>
            <a:srgbClr val="484B51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9" name="Text 7"/>
          <p:cNvSpPr/>
          <p:nvPr/>
        </p:nvSpPr>
        <p:spPr>
          <a:xfrm>
            <a:off x="7474982" y="3417927"/>
            <a:ext cx="2560201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Key Scripts and Functions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474982" y="3775710"/>
            <a:ext cx="6247448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D4D4D1"/>
                </a:solidFill>
                <a:highlight>
                  <a:srgbClr val="3639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feature_engineering.py</a:t>
            </a:r>
            <a:r>
              <a:rPr lang="en-US" sz="11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Generates over 800 complex predictive features.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7474982" y="4065389"/>
            <a:ext cx="6247448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D4D4D1"/>
                </a:solidFill>
                <a:highlight>
                  <a:srgbClr val="3639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sentiment_analysis.py</a:t>
            </a:r>
            <a:r>
              <a:rPr lang="en-US" sz="11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Processes social media text using NLP (VADER/TextBlob).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7474982" y="4355068"/>
            <a:ext cx="6247448" cy="470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D4D4D1"/>
                </a:solidFill>
                <a:highlight>
                  <a:srgbClr val="3639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ensemble_modeling.py</a:t>
            </a:r>
            <a:r>
              <a:rPr lang="en-US" sz="11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Handles the stacking and meta-modeling process for final prediction.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7474982" y="4876205"/>
            <a:ext cx="6247448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D4D4D1"/>
                </a:solidFill>
                <a:highlight>
                  <a:srgbClr val="3639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lstm_forecasting.py</a:t>
            </a:r>
            <a:r>
              <a:rPr lang="en-US" sz="11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Manages the recurrent neural network for temporal data.</a:t>
            </a:r>
            <a:endParaRPr lang="en-US" sz="1100" dirty="0"/>
          </a:p>
        </p:txBody>
      </p:sp>
      <p:sp>
        <p:nvSpPr>
          <p:cNvPr id="14" name="Shape 12"/>
          <p:cNvSpPr/>
          <p:nvPr/>
        </p:nvSpPr>
        <p:spPr>
          <a:xfrm>
            <a:off x="763429" y="5549027"/>
            <a:ext cx="6536531" cy="1956673"/>
          </a:xfrm>
          <a:prstGeom prst="roundRect">
            <a:avLst>
              <a:gd name="adj" fmla="val 1109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15" name="Text 13"/>
          <p:cNvSpPr/>
          <p:nvPr/>
        </p:nvSpPr>
        <p:spPr>
          <a:xfrm>
            <a:off x="4986099" y="5693569"/>
            <a:ext cx="2169319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Model Artifacts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907971" y="6051352"/>
            <a:ext cx="6247448" cy="462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1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 trained models and necessary preprocessing components are serialized for quick deployment and portability.</a:t>
            </a:r>
            <a:endParaRPr lang="en-US" sz="1100" dirty="0"/>
          </a:p>
        </p:txBody>
      </p:sp>
      <p:sp>
        <p:nvSpPr>
          <p:cNvPr id="17" name="Text 15"/>
          <p:cNvSpPr/>
          <p:nvPr/>
        </p:nvSpPr>
        <p:spPr>
          <a:xfrm>
            <a:off x="907971" y="6600944"/>
            <a:ext cx="6247448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D4D4D1"/>
                </a:solidFill>
                <a:highlight>
                  <a:srgbClr val="3639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best_model_ensemble.joblib</a:t>
            </a:r>
            <a:r>
              <a:rPr lang="en-US" sz="11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The final, production-ready stacked ensemble model.</a:t>
            </a:r>
            <a:endParaRPr lang="en-US" sz="1100" dirty="0"/>
          </a:p>
        </p:txBody>
      </p:sp>
      <p:sp>
        <p:nvSpPr>
          <p:cNvPr id="18" name="Text 16"/>
          <p:cNvSpPr/>
          <p:nvPr/>
        </p:nvSpPr>
        <p:spPr>
          <a:xfrm>
            <a:off x="907971" y="6890623"/>
            <a:ext cx="6247448" cy="470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D4D4D1"/>
                </a:solidFill>
                <a:highlight>
                  <a:srgbClr val="36393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preprocess_artifacts.joblib</a:t>
            </a:r>
            <a:r>
              <a:rPr lang="en-US" sz="11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Stores scalers, encoders, and other required transformation tools.</a:t>
            </a:r>
            <a:endParaRPr lang="en-US" sz="1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241" y="614601"/>
            <a:ext cx="10176629" cy="608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🚀</a:t>
            </a:r>
            <a:r>
              <a:rPr lang="en-US" sz="37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Future Enhancements &amp; Strategic Roadmap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782241" y="1603415"/>
            <a:ext cx="13065919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Planned developments to transition the system into a fully automated, enterprise-level MLOps solution for professional clubs.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41" y="2121098"/>
            <a:ext cx="474940" cy="4749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82241" y="2833449"/>
            <a:ext cx="2374821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Real-time Integration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782241" y="3244215"/>
            <a:ext cx="6414254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Connecting to live data feeds (e.g., match events, betting markets) to update predictions instantly as events unfold.</a:t>
            </a:r>
            <a:endParaRPr lang="en-US" sz="14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905" y="2121098"/>
            <a:ext cx="474940" cy="47494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33905" y="2833449"/>
            <a:ext cx="2374821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Mobile Application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7433905" y="3244215"/>
            <a:ext cx="6414254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Developing a streamlined mobile interface for sporting directors and scouts to access quick predictions on the go.</a:t>
            </a:r>
            <a:endParaRPr lang="en-US" sz="14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241" y="4232077"/>
            <a:ext cx="474940" cy="47494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82241" y="4944428"/>
            <a:ext cx="2374821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Personalized Models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782241" y="5355193"/>
            <a:ext cx="6414254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Developing sub-models tailored to specific player positions or individual transfer patterns unique to a club.</a:t>
            </a:r>
            <a:endParaRPr lang="en-US" sz="14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3905" y="4232077"/>
            <a:ext cx="474940" cy="47494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33905" y="4944428"/>
            <a:ext cx="2866073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Uncertainty Quantification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7433905" y="5355193"/>
            <a:ext cx="6414254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Providing confidence intervals alongside the point prediction to better illustrate risk and variance in the valuation.</a:t>
            </a:r>
            <a:endParaRPr lang="en-US" sz="1450" dirty="0"/>
          </a:p>
        </p:txBody>
      </p:sp>
      <p:sp>
        <p:nvSpPr>
          <p:cNvPr id="16" name="Text 10"/>
          <p:cNvSpPr/>
          <p:nvPr/>
        </p:nvSpPr>
        <p:spPr>
          <a:xfrm>
            <a:off x="782241" y="6248043"/>
            <a:ext cx="4685705" cy="474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Scalability and Automation</a:t>
            </a:r>
            <a:endParaRPr lang="en-US" sz="2950" dirty="0"/>
          </a:p>
        </p:txBody>
      </p:sp>
      <p:sp>
        <p:nvSpPr>
          <p:cNvPr id="17" name="Text 11"/>
          <p:cNvSpPr/>
          <p:nvPr/>
        </p:nvSpPr>
        <p:spPr>
          <a:xfrm>
            <a:off x="782241" y="7007781"/>
            <a:ext cx="13065919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platform is designed to be Cloud Ready, enabling seamless API Integration into existing club software, and supporting full MLOps Automation for continuous training and deployment.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1325</Words>
  <Application>Microsoft Office PowerPoint</Application>
  <PresentationFormat>Custom</PresentationFormat>
  <Paragraphs>163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IBM Plex Sans Medium</vt:lpstr>
      <vt:lpstr>Arial</vt:lpstr>
      <vt:lpstr>Roboto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manobhiram.pachipulusu3@gmail.com</cp:lastModifiedBy>
  <cp:revision>5</cp:revision>
  <dcterms:created xsi:type="dcterms:W3CDTF">2025-10-10T12:21:12Z</dcterms:created>
  <dcterms:modified xsi:type="dcterms:W3CDTF">2025-10-10T16:19:23Z</dcterms:modified>
</cp:coreProperties>
</file>